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26"/>
  </p:notesMasterIdLst>
  <p:sldIdLst>
    <p:sldId id="419" r:id="rId3"/>
    <p:sldId id="420" r:id="rId4"/>
    <p:sldId id="422" r:id="rId5"/>
    <p:sldId id="441" r:id="rId6"/>
    <p:sldId id="425" r:id="rId7"/>
    <p:sldId id="443" r:id="rId8"/>
    <p:sldId id="427" r:id="rId9"/>
    <p:sldId id="444" r:id="rId10"/>
    <p:sldId id="445" r:id="rId11"/>
    <p:sldId id="432" r:id="rId12"/>
    <p:sldId id="433" r:id="rId13"/>
    <p:sldId id="446" r:id="rId14"/>
    <p:sldId id="435" r:id="rId15"/>
    <p:sldId id="447" r:id="rId16"/>
    <p:sldId id="436" r:id="rId17"/>
    <p:sldId id="448" r:id="rId18"/>
    <p:sldId id="437" r:id="rId19"/>
    <p:sldId id="438" r:id="rId20"/>
    <p:sldId id="439" r:id="rId21"/>
    <p:sldId id="449" r:id="rId22"/>
    <p:sldId id="450" r:id="rId23"/>
    <p:sldId id="440" r:id="rId24"/>
    <p:sldId id="416" r:id="rId2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66"/>
    <a:srgbClr val="FF3399"/>
    <a:srgbClr val="000000"/>
    <a:srgbClr val="FFFF9F"/>
    <a:srgbClr val="FF0000"/>
    <a:srgbClr val="E4DF21"/>
    <a:srgbClr val="C8D927"/>
    <a:srgbClr val="DEEC22"/>
    <a:srgbClr val="E6E61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643" autoAdjust="0"/>
    <p:restoredTop sz="94480" autoAdjust="0"/>
  </p:normalViewPr>
  <p:slideViewPr>
    <p:cSldViewPr>
      <p:cViewPr>
        <p:scale>
          <a:sx n="66" d="100"/>
          <a:sy n="66" d="100"/>
        </p:scale>
        <p:origin x="-1734" y="-486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15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9.xml"/><Relationship Id="rId4" Type="http://schemas.openxmlformats.org/officeDocument/2006/relationships/slide" Target="slide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image" Target="../media/image10.jpeg"/><Relationship Id="rId4" Type="http://schemas.openxmlformats.org/officeDocument/2006/relationships/image" Target="../media/image3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audio" Target="../media/audio1.wav"/><Relationship Id="rId7" Type="http://schemas.openxmlformats.org/officeDocument/2006/relationships/slide" Target="slide9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22.xml"/><Relationship Id="rId5" Type="http://schemas.openxmlformats.org/officeDocument/2006/relationships/slide" Target="slide18.xml"/><Relationship Id="rId4" Type="http://schemas.openxmlformats.org/officeDocument/2006/relationships/slide" Target="slide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7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8.gif"/><Relationship Id="rId4" Type="http://schemas.openxmlformats.org/officeDocument/2006/relationships/slide" Target="slide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9.xml"/><Relationship Id="rId6" Type="http://schemas.openxmlformats.org/officeDocument/2006/relationships/audio" Target="../media/audio2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4100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1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3" name="组合 13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4103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4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4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4106" name="Oval 32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7" name="Rectangle 33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214282" y="1097805"/>
            <a:ext cx="8715404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 smtClean="0">
                <a:latin typeface="Calibri" panose="020F0502020204030204" pitchFamily="34" charset="0"/>
              </a:rPr>
              <a:t>第</a:t>
            </a:r>
            <a:r>
              <a:rPr lang="en-US" altLang="zh-CN" sz="4800" dirty="0" smtClean="0"/>
              <a:t>2</a:t>
            </a:r>
            <a:r>
              <a:rPr lang="zh-CN" altLang="en-US" sz="4800" dirty="0" smtClean="0">
                <a:latin typeface="Calibri" panose="020F0502020204030204" pitchFamily="34" charset="0"/>
              </a:rPr>
              <a:t>单元   除数是一位数的除法</a:t>
            </a:r>
            <a:endParaRPr lang="zh-CN" altLang="en-US" sz="4800" dirty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331640" y="405450"/>
            <a:ext cx="54737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三年级数学</a:t>
            </a:r>
            <a:r>
              <a:rPr lang="en-US" altLang="zh-CN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•</a:t>
            </a:r>
            <a:r>
              <a:rPr lang="zh-CN" altLang="en-US" sz="280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5" name="组合 18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0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1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500034" y="1928802"/>
            <a:ext cx="7929618" cy="830997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</a:rPr>
              <a:t>1</a:t>
            </a:r>
            <a:r>
              <a:rPr lang="zh-CN" altLang="en-US" sz="4800" dirty="0" smtClean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</a:rPr>
              <a:t>  口算除法</a:t>
            </a:r>
            <a:endParaRPr lang="zh-CN" altLang="en-US" sz="4800" dirty="0">
              <a:solidFill>
                <a:schemeClr val="accent6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28662" y="2857496"/>
            <a:ext cx="750099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第</a:t>
            </a:r>
            <a:r>
              <a:rPr lang="en-US" altLang="zh-CN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2</a:t>
            </a:r>
            <a:r>
              <a:rPr lang="zh-CN" altLang="en-US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课时  几百几十数和几十几除以       一位数的口算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571472" y="1142984"/>
            <a:ext cx="8296000" cy="2195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在计算一位数除几百几十数时</a:t>
            </a:r>
            <a:r>
              <a:rPr lang="en-US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可以将几百</a:t>
            </a:r>
            <a:endParaRPr lang="en-US" altLang="zh-CN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几十数看作几个十的数除以一位数</a:t>
            </a:r>
            <a:r>
              <a:rPr lang="en-US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把它转</a:t>
            </a:r>
            <a:endParaRPr lang="en-US" altLang="zh-CN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化为表内除法。</a:t>
            </a:r>
          </a:p>
        </p:txBody>
      </p:sp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500034" y="3429000"/>
            <a:ext cx="7929618" cy="2192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用“先分后合”法把几十几分成两部分</a:t>
            </a:r>
            <a:r>
              <a:rPr lang="en-US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整十数和一位数</a:t>
            </a:r>
            <a:r>
              <a:rPr lang="en-US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分别除以几再相加。将</a:t>
            </a:r>
            <a:endParaRPr lang="en-US" altLang="zh-CN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新问题转化为已经学过的知识来解决。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3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41986" name="Picture 2" descr="D:\掘金2016\20160510北六上课件\图片\未标题-1 拷贝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2714620"/>
            <a:ext cx="1357322" cy="2493685"/>
          </a:xfrm>
          <a:prstGeom prst="rect">
            <a:avLst/>
          </a:prstGeom>
          <a:noFill/>
        </p:spPr>
      </p:pic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500034" y="2071677"/>
            <a:ext cx="7786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14348" y="1714487"/>
            <a:ext cx="7761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pic>
        <p:nvPicPr>
          <p:cNvPr id="13" name="图片 12" descr="s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86" y="1785926"/>
            <a:ext cx="6572296" cy="214314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2143108" y="2143115"/>
            <a:ext cx="9076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=8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2143108" y="2714619"/>
            <a:ext cx="11160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=80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2214546" y="3286123"/>
            <a:ext cx="13244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=800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4572000" y="2143115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=6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4643438" y="2786057"/>
            <a:ext cx="11160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=60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27" name="矩形 26"/>
          <p:cNvSpPr/>
          <p:nvPr/>
        </p:nvSpPr>
        <p:spPr>
          <a:xfrm>
            <a:off x="4714876" y="3286123"/>
            <a:ext cx="13244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=600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7072330" y="2071677"/>
            <a:ext cx="9076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=3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29" name="矩形 28"/>
          <p:cNvSpPr/>
          <p:nvPr/>
        </p:nvSpPr>
        <p:spPr>
          <a:xfrm>
            <a:off x="7072330" y="2714619"/>
            <a:ext cx="11160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=30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30" name="矩形 29"/>
          <p:cNvSpPr/>
          <p:nvPr/>
        </p:nvSpPr>
        <p:spPr>
          <a:xfrm>
            <a:off x="7143768" y="3286123"/>
            <a:ext cx="13244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=300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grpSp>
        <p:nvGrpSpPr>
          <p:cNvPr id="2" name="组合 32"/>
          <p:cNvGrpSpPr/>
          <p:nvPr/>
        </p:nvGrpSpPr>
        <p:grpSpPr>
          <a:xfrm>
            <a:off x="714348" y="4286256"/>
            <a:ext cx="7715304" cy="1928826"/>
            <a:chOff x="785786" y="4000504"/>
            <a:chExt cx="7715304" cy="1928826"/>
          </a:xfrm>
        </p:grpSpPr>
        <p:sp>
          <p:nvSpPr>
            <p:cNvPr id="31" name="TextBox 30"/>
            <p:cNvSpPr txBox="1"/>
            <p:nvPr/>
          </p:nvSpPr>
          <p:spPr>
            <a:xfrm>
              <a:off x="785786" y="4000504"/>
              <a:ext cx="5715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4.</a:t>
              </a:r>
              <a:endParaRPr lang="zh-CN" altLang="en-US" dirty="0"/>
            </a:p>
          </p:txBody>
        </p:sp>
        <p:pic>
          <p:nvPicPr>
            <p:cNvPr id="32" name="图片 31" descr="q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42976" y="4071942"/>
              <a:ext cx="7358114" cy="1857388"/>
            </a:xfrm>
            <a:prstGeom prst="rect">
              <a:avLst/>
            </a:prstGeom>
          </p:spPr>
        </p:pic>
      </p:grpSp>
      <p:sp>
        <p:nvSpPr>
          <p:cNvPr id="34" name="矩形 33"/>
          <p:cNvSpPr/>
          <p:nvPr/>
        </p:nvSpPr>
        <p:spPr>
          <a:xfrm>
            <a:off x="2857488" y="4429132"/>
            <a:ext cx="9286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100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35" name="矩形 34"/>
          <p:cNvSpPr/>
          <p:nvPr/>
        </p:nvSpPr>
        <p:spPr>
          <a:xfrm>
            <a:off x="2857488" y="5000636"/>
            <a:ext cx="9286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 80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36" name="矩形 35"/>
          <p:cNvSpPr/>
          <p:nvPr/>
        </p:nvSpPr>
        <p:spPr>
          <a:xfrm>
            <a:off x="2857488" y="5572140"/>
            <a:ext cx="9286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 50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37" name="矩形 36"/>
          <p:cNvSpPr/>
          <p:nvPr/>
        </p:nvSpPr>
        <p:spPr>
          <a:xfrm>
            <a:off x="7429520" y="4429132"/>
            <a:ext cx="9286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 60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38" name="矩形 37"/>
          <p:cNvSpPr/>
          <p:nvPr/>
        </p:nvSpPr>
        <p:spPr>
          <a:xfrm>
            <a:off x="7429520" y="5000636"/>
            <a:ext cx="9286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 40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39" name="矩形 38"/>
          <p:cNvSpPr/>
          <p:nvPr/>
        </p:nvSpPr>
        <p:spPr>
          <a:xfrm>
            <a:off x="7500958" y="5643578"/>
            <a:ext cx="9286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 30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grpSp>
        <p:nvGrpSpPr>
          <p:cNvPr id="33" name="Group 38"/>
          <p:cNvGrpSpPr/>
          <p:nvPr/>
        </p:nvGrpSpPr>
        <p:grpSpPr bwMode="auto">
          <a:xfrm>
            <a:off x="3700469" y="136508"/>
            <a:ext cx="1800225" cy="792162"/>
            <a:chOff x="1066" y="2795"/>
            <a:chExt cx="1134" cy="499"/>
          </a:xfrm>
        </p:grpSpPr>
        <p:sp>
          <p:nvSpPr>
            <p:cNvPr id="40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44" name="矩形 43"/>
          <p:cNvSpPr/>
          <p:nvPr/>
        </p:nvSpPr>
        <p:spPr>
          <a:xfrm>
            <a:off x="785786" y="986837"/>
            <a:ext cx="50006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13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页练习三第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3, 4 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143108" y="4415861"/>
            <a:ext cx="5000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25" grpId="0"/>
      <p:bldP spid="26" grpId="0"/>
      <p:bldP spid="27" grpId="0"/>
      <p:bldP spid="28" grpId="0"/>
      <p:bldP spid="29" grpId="0"/>
      <p:bldP spid="30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785786" y="1357298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5.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28728" y="1357298"/>
            <a:ext cx="19607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 × 2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214942" y="1285860"/>
            <a:ext cx="21531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400 × 2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428728" y="2500306"/>
            <a:ext cx="1755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12×3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214942" y="2500306"/>
            <a:ext cx="19607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24 × 2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357290" y="3786190"/>
            <a:ext cx="18582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40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5214942" y="3786190"/>
            <a:ext cx="19479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800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1285852" y="4929198"/>
            <a:ext cx="19607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36÷3=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5286380" y="4857760"/>
            <a:ext cx="1755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48÷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3214678" y="1357298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40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143768" y="1285860"/>
            <a:ext cx="805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800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286116" y="2500306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36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215206" y="2500306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48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286116" y="3786190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20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143768" y="3786190"/>
            <a:ext cx="805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400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357554" y="4929198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12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215206" y="4857760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24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28662" y="415333"/>
            <a:ext cx="50006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13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页练习三第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7" grpId="0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5214942" y="585789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642910" y="1214422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9.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57290" y="1214422"/>
            <a:ext cx="21403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8000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214942" y="1214422"/>
            <a:ext cx="19607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12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× 4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357290" y="2571744"/>
            <a:ext cx="18117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46+18=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214942" y="2500306"/>
            <a:ext cx="19607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× 11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357290" y="3714752"/>
            <a:ext cx="1665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98-45=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5357818" y="3714752"/>
            <a:ext cx="1755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62÷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1285852" y="4929198"/>
            <a:ext cx="19479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180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5286380" y="4929198"/>
            <a:ext cx="19607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70 × 8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3143240" y="1214422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4000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929454" y="1142984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48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14678" y="2571744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64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000892" y="2500306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33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000892" y="3714752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31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214678" y="3714752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53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214678" y="4929198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30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000892" y="4929198"/>
            <a:ext cx="805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560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57224" y="428604"/>
            <a:ext cx="50006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14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页练习三第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  <p:bldP spid="20" grpId="0"/>
      <p:bldP spid="21" grpId="0"/>
      <p:bldP spid="22" grpId="0"/>
      <p:bldP spid="23" grpId="0"/>
      <p:bldP spid="24" grpId="0"/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rId4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rId5" action="ppaction://hlinksldjump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6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8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642910" y="714356"/>
            <a:ext cx="7565189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比一比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看看谁先到达对岸。</a:t>
            </a:r>
          </a:p>
        </p:txBody>
      </p:sp>
      <p:pic>
        <p:nvPicPr>
          <p:cNvPr id="31" name="图片 30" descr="aaa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2500306"/>
            <a:ext cx="1619250" cy="2505075"/>
          </a:xfrm>
          <a:prstGeom prst="rect">
            <a:avLst/>
          </a:prstGeom>
        </p:spPr>
      </p:pic>
      <p:sp>
        <p:nvSpPr>
          <p:cNvPr id="32" name="椭圆 31"/>
          <p:cNvSpPr/>
          <p:nvPr/>
        </p:nvSpPr>
        <p:spPr>
          <a:xfrm>
            <a:off x="1571604" y="1285860"/>
            <a:ext cx="7215238" cy="435771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2857488" y="2143116"/>
            <a:ext cx="20717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40</a:t>
            </a:r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2800" dirty="0" smtClean="0">
              <a:latin typeface="华文楷体" pitchFamily="2" charset="-122"/>
              <a:ea typeface="华文楷体" pitchFamily="2" charset="-122"/>
            </a:endParaRPr>
          </a:p>
          <a:p>
            <a:endParaRPr lang="zh-CN" altLang="en-US" sz="3200" dirty="0">
              <a:ea typeface="楷体_GB231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000232" y="3000372"/>
            <a:ext cx="20717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350</a:t>
            </a:r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2800" dirty="0" smtClean="0">
              <a:latin typeface="华文楷体" pitchFamily="2" charset="-122"/>
              <a:ea typeface="华文楷体" pitchFamily="2" charset="-122"/>
            </a:endParaRPr>
          </a:p>
          <a:p>
            <a:endParaRPr lang="zh-CN" altLang="en-US" sz="2800" dirty="0">
              <a:ea typeface="楷体_GB231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357422" y="3929066"/>
            <a:ext cx="20717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8000</a:t>
            </a:r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2800" dirty="0" smtClean="0">
              <a:latin typeface="华文楷体" pitchFamily="2" charset="-122"/>
              <a:ea typeface="华文楷体" pitchFamily="2" charset="-122"/>
            </a:endParaRPr>
          </a:p>
          <a:p>
            <a:endParaRPr lang="zh-CN" altLang="en-US" sz="3200" dirty="0">
              <a:ea typeface="楷体_GB231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643438" y="1428736"/>
            <a:ext cx="20717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60</a:t>
            </a:r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2800" dirty="0" smtClean="0">
              <a:latin typeface="华文楷体" pitchFamily="2" charset="-122"/>
              <a:ea typeface="华文楷体" pitchFamily="2" charset="-122"/>
            </a:endParaRPr>
          </a:p>
          <a:p>
            <a:endParaRPr lang="zh-CN" altLang="en-US" sz="3200" dirty="0">
              <a:ea typeface="楷体_GB231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214810" y="2928934"/>
            <a:ext cx="20717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4000</a:t>
            </a:r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2800" dirty="0" smtClean="0">
              <a:latin typeface="华文楷体" pitchFamily="2" charset="-122"/>
              <a:ea typeface="华文楷体" pitchFamily="2" charset="-122"/>
            </a:endParaRPr>
          </a:p>
          <a:p>
            <a:endParaRPr lang="zh-CN" altLang="en-US" sz="3200" dirty="0">
              <a:ea typeface="楷体_GB231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86248" y="4786322"/>
            <a:ext cx="20717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800</a:t>
            </a:r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2800" dirty="0" smtClean="0">
              <a:latin typeface="华文楷体" pitchFamily="2" charset="-122"/>
              <a:ea typeface="华文楷体" pitchFamily="2" charset="-122"/>
            </a:endParaRPr>
          </a:p>
          <a:p>
            <a:endParaRPr lang="zh-CN" altLang="en-US" sz="3200" dirty="0">
              <a:ea typeface="楷体_GB231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286512" y="2071678"/>
            <a:ext cx="20717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96</a:t>
            </a:r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2800" dirty="0" smtClean="0">
              <a:latin typeface="华文楷体" pitchFamily="2" charset="-122"/>
              <a:ea typeface="华文楷体" pitchFamily="2" charset="-122"/>
            </a:endParaRPr>
          </a:p>
          <a:p>
            <a:endParaRPr lang="zh-CN" altLang="en-US" sz="3200" dirty="0">
              <a:ea typeface="楷体_GB231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572264" y="3071810"/>
            <a:ext cx="20717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88</a:t>
            </a:r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2800" dirty="0" smtClean="0">
              <a:latin typeface="华文楷体" pitchFamily="2" charset="-122"/>
              <a:ea typeface="华文楷体" pitchFamily="2" charset="-122"/>
            </a:endParaRPr>
          </a:p>
          <a:p>
            <a:endParaRPr lang="zh-CN" altLang="en-US" sz="3200" dirty="0">
              <a:ea typeface="楷体_GB231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500826" y="4214818"/>
            <a:ext cx="20717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64</a:t>
            </a:r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2800" dirty="0" smtClean="0">
              <a:latin typeface="华文楷体" pitchFamily="2" charset="-122"/>
              <a:ea typeface="华文楷体" pitchFamily="2" charset="-122"/>
            </a:endParaRPr>
          </a:p>
          <a:p>
            <a:endParaRPr lang="zh-CN" altLang="en-US" sz="3200" dirty="0">
              <a:ea typeface="楷体_GB231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857620" y="2143116"/>
            <a:ext cx="1214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3200" dirty="0">
              <a:ea typeface="楷体_GB231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929059" y="2143116"/>
            <a:ext cx="8572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2800" dirty="0" smtClean="0">
                <a:solidFill>
                  <a:srgbClr val="C00000"/>
                </a:solidFill>
                <a:latin typeface="+mn-ea"/>
                <a:ea typeface="+mn-ea"/>
              </a:rPr>
              <a:t>20</a:t>
            </a:r>
            <a:r>
              <a:rPr lang="zh-CN" altLang="en-US" sz="2800" dirty="0" smtClean="0">
                <a:latin typeface="+mn-ea"/>
                <a:ea typeface="+mn-ea"/>
              </a:rPr>
              <a:t>　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214678" y="3000372"/>
            <a:ext cx="8572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2800" dirty="0" smtClean="0">
                <a:solidFill>
                  <a:srgbClr val="C00000"/>
                </a:solidFill>
                <a:latin typeface="+mn-ea"/>
                <a:ea typeface="+mn-ea"/>
              </a:rPr>
              <a:t>50</a:t>
            </a:r>
            <a:r>
              <a:rPr lang="zh-CN" altLang="en-US" sz="2800" dirty="0" smtClean="0">
                <a:latin typeface="+mn-ea"/>
                <a:ea typeface="+mn-ea"/>
              </a:rPr>
              <a:t>　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643306" y="3929066"/>
            <a:ext cx="12144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2800" dirty="0" smtClean="0">
                <a:solidFill>
                  <a:srgbClr val="C00000"/>
                </a:solidFill>
                <a:latin typeface="+mn-ea"/>
                <a:ea typeface="+mn-ea"/>
              </a:rPr>
              <a:t>2000</a:t>
            </a:r>
            <a:r>
              <a:rPr lang="zh-CN" altLang="en-US" sz="2800" dirty="0" smtClean="0">
                <a:latin typeface="+mn-ea"/>
                <a:ea typeface="+mn-ea"/>
              </a:rPr>
              <a:t>　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643570" y="1428736"/>
            <a:ext cx="8572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2800" dirty="0" smtClean="0">
                <a:solidFill>
                  <a:srgbClr val="C00000"/>
                </a:solidFill>
                <a:latin typeface="+mn-ea"/>
                <a:ea typeface="+mn-ea"/>
              </a:rPr>
              <a:t>20</a:t>
            </a:r>
            <a:r>
              <a:rPr lang="zh-CN" altLang="en-US" sz="2800" dirty="0" smtClean="0">
                <a:latin typeface="+mn-ea"/>
                <a:ea typeface="+mn-ea"/>
              </a:rPr>
              <a:t>　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572132" y="2928934"/>
            <a:ext cx="12144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2800" dirty="0" smtClean="0">
                <a:solidFill>
                  <a:srgbClr val="C00000"/>
                </a:solidFill>
                <a:latin typeface="+mn-ea"/>
                <a:ea typeface="+mn-ea"/>
              </a:rPr>
              <a:t>2000</a:t>
            </a:r>
            <a:r>
              <a:rPr lang="zh-CN" altLang="en-US" sz="2800" dirty="0" smtClean="0">
                <a:latin typeface="+mn-ea"/>
                <a:ea typeface="+mn-ea"/>
              </a:rPr>
              <a:t>　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572132" y="4786322"/>
            <a:ext cx="114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2800" dirty="0" smtClean="0">
                <a:solidFill>
                  <a:srgbClr val="C00000"/>
                </a:solidFill>
                <a:latin typeface="+mn-ea"/>
                <a:ea typeface="+mn-ea"/>
              </a:rPr>
              <a:t>400</a:t>
            </a:r>
            <a:r>
              <a:rPr lang="zh-CN" altLang="en-US" sz="2800" dirty="0" smtClean="0">
                <a:latin typeface="+mn-ea"/>
                <a:ea typeface="+mn-ea"/>
              </a:rPr>
              <a:t>　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286644" y="2071678"/>
            <a:ext cx="8572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2800" dirty="0" smtClean="0">
                <a:solidFill>
                  <a:srgbClr val="C00000"/>
                </a:solidFill>
                <a:latin typeface="+mn-ea"/>
                <a:ea typeface="+mn-ea"/>
              </a:rPr>
              <a:t>32</a:t>
            </a:r>
            <a:r>
              <a:rPr lang="zh-CN" altLang="en-US" sz="2800" dirty="0" smtClean="0">
                <a:latin typeface="+mn-ea"/>
                <a:ea typeface="+mn-ea"/>
              </a:rPr>
              <a:t>　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7572396" y="3071810"/>
            <a:ext cx="8572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2800" dirty="0" smtClean="0">
                <a:solidFill>
                  <a:srgbClr val="C00000"/>
                </a:solidFill>
                <a:latin typeface="+mn-ea"/>
                <a:ea typeface="+mn-ea"/>
              </a:rPr>
              <a:t>22</a:t>
            </a:r>
            <a:r>
              <a:rPr lang="zh-CN" altLang="en-US" sz="2800" dirty="0" smtClean="0">
                <a:latin typeface="+mn-ea"/>
                <a:ea typeface="+mn-ea"/>
              </a:rPr>
              <a:t>　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7500958" y="4214818"/>
            <a:ext cx="8572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2800" dirty="0" smtClean="0">
                <a:solidFill>
                  <a:srgbClr val="C00000"/>
                </a:solidFill>
                <a:latin typeface="+mn-ea"/>
                <a:ea typeface="+mn-ea"/>
              </a:rPr>
              <a:t>32</a:t>
            </a:r>
            <a:r>
              <a:rPr lang="zh-CN" altLang="en-US" sz="2800" dirty="0" smtClean="0">
                <a:latin typeface="+mn-ea"/>
                <a:ea typeface="+mn-ea"/>
              </a:rPr>
              <a:t>　</a:t>
            </a:r>
            <a:endParaRPr lang="zh-CN" altLang="en-US" sz="28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471135" y="1000108"/>
            <a:ext cx="8672865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（易错题）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在○里填上“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&gt;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”“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&lt;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”或“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”。</a:t>
            </a:r>
          </a:p>
        </p:txBody>
      </p:sp>
      <p:grpSp>
        <p:nvGrpSpPr>
          <p:cNvPr id="3" name="Group 8"/>
          <p:cNvGrpSpPr/>
          <p:nvPr/>
        </p:nvGrpSpPr>
        <p:grpSpPr bwMode="auto">
          <a:xfrm>
            <a:off x="5715008" y="5715016"/>
            <a:ext cx="1943100" cy="525791"/>
            <a:chOff x="1474" y="3702"/>
            <a:chExt cx="952" cy="499"/>
          </a:xfrm>
        </p:grpSpPr>
        <p:sp>
          <p:nvSpPr>
            <p:cNvPr id="25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1142976" y="1928802"/>
            <a:ext cx="35719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200÷4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○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160÷4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sz="3200" dirty="0">
              <a:ea typeface="楷体_GB231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7572396" y="3071810"/>
            <a:ext cx="8572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+mn-ea"/>
                <a:ea typeface="+mn-ea"/>
              </a:rPr>
              <a:t>　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857752" y="1928802"/>
            <a:ext cx="35719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80÷2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○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240÷6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sz="3200" dirty="0">
              <a:ea typeface="楷体_GB231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142976" y="3357562"/>
            <a:ext cx="35719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720÷8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○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720÷9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sz="3200" dirty="0">
              <a:ea typeface="楷体_GB231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857752" y="3357562"/>
            <a:ext cx="28312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28+52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○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10×7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000100" y="4786322"/>
            <a:ext cx="33393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2700÷3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○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1800÷2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929190" y="4714884"/>
            <a:ext cx="26725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48÷4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○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63÷3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2428860" y="192880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+mn-ea"/>
                <a:ea typeface="+mn-ea"/>
              </a:rPr>
              <a:t>&gt;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6143636" y="1928802"/>
            <a:ext cx="4286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/>
              <a:t>=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2428860" y="335756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+mn-ea"/>
                <a:ea typeface="+mn-ea"/>
              </a:rPr>
              <a:t>&gt;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215074" y="335756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+mn-ea"/>
                <a:ea typeface="+mn-ea"/>
              </a:rPr>
              <a:t>&gt;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2500298" y="4786322"/>
            <a:ext cx="4286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/>
              <a:t>=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143636" y="4714884"/>
            <a:ext cx="4286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+mn-ea"/>
                <a:ea typeface="+mn-ea"/>
              </a:rPr>
              <a:t>&lt;</a:t>
            </a:r>
            <a:endParaRPr lang="zh-CN" alt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3" grpId="0"/>
      <p:bldP spid="64" grpId="0"/>
      <p:bldP spid="65" grpId="0"/>
      <p:bldP spid="6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642910" y="571480"/>
            <a:ext cx="2143140" cy="833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探究题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6" name="矩形 15"/>
          <p:cNvSpPr/>
          <p:nvPr/>
        </p:nvSpPr>
        <p:spPr>
          <a:xfrm>
            <a:off x="1643042" y="3786190"/>
            <a:ext cx="49311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280÷4=70(</a:t>
            </a:r>
            <a:r>
              <a:rPr lang="zh-CN" altLang="en-US" sz="3200" dirty="0" smtClean="0">
                <a:latin typeface="宋体" panose="02010600030101010101" pitchFamily="2" charset="-122"/>
              </a:rPr>
              <a:t>千米</a:t>
            </a:r>
            <a:r>
              <a:rPr lang="en-US" sz="3200" dirty="0" smtClean="0">
                <a:latin typeface="宋体" panose="02010600030101010101" pitchFamily="2" charset="-122"/>
              </a:rPr>
              <a:t>/</a:t>
            </a:r>
            <a:r>
              <a:rPr lang="zh-CN" altLang="en-US" sz="3200" dirty="0" smtClean="0">
                <a:latin typeface="宋体" panose="02010600030101010101" pitchFamily="2" charset="-122"/>
              </a:rPr>
              <a:t>时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宋体" panose="02010600030101010101" pitchFamily="2" charset="-122"/>
              </a:rPr>
              <a:t>　 　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643042" y="5500702"/>
            <a:ext cx="36872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</a:t>
            </a:r>
            <a:r>
              <a:rPr lang="en-US" sz="3200" dirty="0" smtClean="0">
                <a:latin typeface="宋体" panose="02010600030101010101" pitchFamily="2" charset="-122"/>
              </a:rPr>
              <a:t>:</a:t>
            </a:r>
            <a:r>
              <a:rPr lang="zh-CN" altLang="en-US" sz="3200" dirty="0" smtClean="0">
                <a:latin typeface="宋体" panose="02010600030101010101" pitchFamily="2" charset="-122"/>
              </a:rPr>
              <a:t>小轿车跑得快。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357290" y="1214423"/>
            <a:ext cx="6734203" cy="2553275"/>
            <a:chOff x="1357290" y="1214423"/>
            <a:chExt cx="6734203" cy="3243093"/>
          </a:xfrm>
        </p:grpSpPr>
        <p:grpSp>
          <p:nvGrpSpPr>
            <p:cNvPr id="10" name="组合 9"/>
            <p:cNvGrpSpPr/>
            <p:nvPr/>
          </p:nvGrpSpPr>
          <p:grpSpPr>
            <a:xfrm>
              <a:off x="1571604" y="1214423"/>
              <a:ext cx="6519889" cy="2857520"/>
              <a:chOff x="2214546" y="1357298"/>
              <a:chExt cx="6519889" cy="3362325"/>
            </a:xfrm>
          </p:grpSpPr>
          <p:pic>
            <p:nvPicPr>
              <p:cNvPr id="8" name="图片 7" descr="23.gif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14546" y="1357298"/>
                <a:ext cx="6519889" cy="3362325"/>
              </a:xfrm>
              <a:prstGeom prst="rect">
                <a:avLst/>
              </a:prstGeom>
            </p:spPr>
          </p:pic>
          <p:pic>
            <p:nvPicPr>
              <p:cNvPr id="9" name="图片 8" descr="aaaa.gif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643834" y="3429000"/>
                <a:ext cx="952490" cy="714367"/>
              </a:xfrm>
              <a:prstGeom prst="rect">
                <a:avLst/>
              </a:prstGeom>
            </p:spPr>
          </p:pic>
        </p:grpSp>
        <p:sp>
          <p:nvSpPr>
            <p:cNvPr id="11" name="矩形 10"/>
            <p:cNvSpPr/>
            <p:nvPr/>
          </p:nvSpPr>
          <p:spPr>
            <a:xfrm>
              <a:off x="1357290" y="3714752"/>
              <a:ext cx="2357454" cy="7427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谁跑得快？</a:t>
              </a:r>
            </a:p>
          </p:txBody>
        </p:sp>
      </p:grpSp>
      <p:sp>
        <p:nvSpPr>
          <p:cNvPr id="13" name="矩形 12"/>
          <p:cNvSpPr/>
          <p:nvPr/>
        </p:nvSpPr>
        <p:spPr>
          <a:xfrm>
            <a:off x="1643042" y="4714884"/>
            <a:ext cx="43123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240÷3=80(</a:t>
            </a:r>
            <a:r>
              <a:rPr lang="zh-CN" altLang="en-US" sz="3200" dirty="0" smtClean="0">
                <a:latin typeface="宋体" panose="02010600030101010101" pitchFamily="2" charset="-122"/>
              </a:rPr>
              <a:t>千米</a:t>
            </a:r>
            <a:r>
              <a:rPr lang="en-US" sz="3200" dirty="0" smtClean="0">
                <a:latin typeface="宋体" panose="02010600030101010101" pitchFamily="2" charset="-122"/>
              </a:rPr>
              <a:t>/</a:t>
            </a:r>
            <a:r>
              <a:rPr lang="zh-CN" altLang="en-US" sz="3200" dirty="0" smtClean="0">
                <a:latin typeface="宋体" panose="02010600030101010101" pitchFamily="2" charset="-122"/>
              </a:rPr>
              <a:t>时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宋体" panose="02010600030101010101" pitchFamily="2" charset="-122"/>
              </a:rPr>
              <a:t>　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6" name="矩形 15"/>
          <p:cNvSpPr/>
          <p:nvPr/>
        </p:nvSpPr>
        <p:spPr>
          <a:xfrm>
            <a:off x="1357290" y="3786190"/>
            <a:ext cx="59073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个装一袋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可以装多少袋？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71472" y="571480"/>
            <a:ext cx="8286808" cy="762839"/>
            <a:chOff x="571472" y="857232"/>
            <a:chExt cx="8286808" cy="762839"/>
          </a:xfrm>
        </p:grpSpPr>
        <p:sp>
          <p:nvSpPr>
            <p:cNvPr id="29706" name="Text Box 8"/>
            <p:cNvSpPr txBox="1">
              <a:spLocks noChangeArrowheads="1"/>
            </p:cNvSpPr>
            <p:nvPr/>
          </p:nvSpPr>
          <p:spPr bwMode="auto">
            <a:xfrm>
              <a:off x="571472" y="857232"/>
              <a:ext cx="8286808" cy="762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4</a:t>
              </a:r>
              <a:r>
                <a:rPr lang="en-US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.</a:t>
              </a:r>
              <a:r>
                <a:rPr lang="en-US" altLang="en-US" sz="3200" dirty="0" smtClean="0">
                  <a:solidFill>
                    <a:srgbClr val="FF0066"/>
                  </a:solidFill>
                  <a:latin typeface="华文楷体" pitchFamily="2" charset="-122"/>
                  <a:ea typeface="华文楷体" pitchFamily="2" charset="-122"/>
                </a:rPr>
                <a:t>(</a:t>
              </a:r>
              <a:r>
                <a:rPr lang="zh-CN" altLang="en-US" sz="3200" dirty="0" smtClean="0">
                  <a:solidFill>
                    <a:srgbClr val="FF0066"/>
                  </a:solidFill>
                  <a:latin typeface="华文楷体" pitchFamily="2" charset="-122"/>
                  <a:ea typeface="华文楷体" pitchFamily="2" charset="-122"/>
                </a:rPr>
                <a:t>开放题</a:t>
              </a:r>
              <a:r>
                <a:rPr lang="en-US" altLang="en-US" sz="3200" dirty="0" smtClean="0">
                  <a:solidFill>
                    <a:srgbClr val="FF0066"/>
                  </a:solidFill>
                  <a:latin typeface="华文楷体" pitchFamily="2" charset="-122"/>
                  <a:ea typeface="华文楷体" pitchFamily="2" charset="-122"/>
                </a:rPr>
                <a:t>)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500298" y="1000108"/>
              <a:ext cx="551946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商店准备把梨装袋进行销售。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18" name="图片 17" descr="az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4414" y="1428736"/>
            <a:ext cx="6357982" cy="2286016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857356" y="4643446"/>
            <a:ext cx="26629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66÷3=22(</a:t>
            </a:r>
            <a:r>
              <a:rPr lang="zh-CN" altLang="en-US" sz="3200" dirty="0" smtClean="0">
                <a:latin typeface="宋体" panose="02010600030101010101" pitchFamily="2" charset="-122"/>
              </a:rPr>
              <a:t>袋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85918" y="5500702"/>
            <a:ext cx="34820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答：可以装</a:t>
            </a:r>
            <a:r>
              <a:rPr lang="en-US" altLang="zh-CN" sz="3200" dirty="0" smtClean="0">
                <a:latin typeface="宋体" panose="02010600030101010101" pitchFamily="2" charset="-122"/>
              </a:rPr>
              <a:t>22</a:t>
            </a:r>
            <a:r>
              <a:rPr lang="zh-CN" altLang="en-US" sz="3200" dirty="0" smtClean="0">
                <a:latin typeface="宋体" panose="02010600030101010101" pitchFamily="2" charset="-122"/>
              </a:rPr>
              <a:t>袋。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857224" y="1643050"/>
            <a:ext cx="7786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357422" y="3357562"/>
            <a:ext cx="27146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8000÷4=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929058" y="1571612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</a:rPr>
              <a:t>20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285984" y="1643050"/>
            <a:ext cx="19591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80÷4=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357422" y="2428868"/>
            <a:ext cx="19479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80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÷4=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3929058" y="2357430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</a:rPr>
              <a:t>200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143372" y="3357562"/>
            <a:ext cx="12858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</a:rPr>
              <a:t>2000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grpSp>
        <p:nvGrpSpPr>
          <p:cNvPr id="48" name="Group 16"/>
          <p:cNvGrpSpPr/>
          <p:nvPr/>
        </p:nvGrpSpPr>
        <p:grpSpPr bwMode="auto">
          <a:xfrm>
            <a:off x="5929322" y="5715016"/>
            <a:ext cx="1684338" cy="876299"/>
            <a:chOff x="1772" y="3114"/>
            <a:chExt cx="1061" cy="552"/>
          </a:xfrm>
        </p:grpSpPr>
        <p:pic>
          <p:nvPicPr>
            <p:cNvPr id="4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2" y="3114"/>
              <a:ext cx="1043" cy="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1817" y="3339"/>
              <a:ext cx="101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7" name="前凸带形 16"/>
          <p:cNvSpPr/>
          <p:nvPr/>
        </p:nvSpPr>
        <p:spPr>
          <a:xfrm>
            <a:off x="928662" y="571480"/>
            <a:ext cx="2357454" cy="571504"/>
          </a:xfrm>
          <a:prstGeom prst="ribbon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口算 。</a:t>
            </a:r>
          </a:p>
          <a:p>
            <a:pPr algn="ctr"/>
            <a:endParaRPr lang="zh-CN" altLang="en-US" dirty="0"/>
          </a:p>
        </p:txBody>
      </p:sp>
      <p:sp>
        <p:nvSpPr>
          <p:cNvPr id="19" name="云形 18"/>
          <p:cNvSpPr/>
          <p:nvPr/>
        </p:nvSpPr>
        <p:spPr>
          <a:xfrm>
            <a:off x="5357818" y="3214686"/>
            <a:ext cx="3214710" cy="1571636"/>
          </a:xfrm>
          <a:prstGeom prst="cloud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你能说出口算方法吗？</a:t>
            </a:r>
          </a:p>
          <a:p>
            <a:pPr algn="ctr"/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44" grpId="0"/>
      <p:bldP spid="45" grpId="0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3" name="矩形 12"/>
          <p:cNvSpPr/>
          <p:nvPr/>
        </p:nvSpPr>
        <p:spPr>
          <a:xfrm>
            <a:off x="1285852" y="3643314"/>
            <a:ext cx="59073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个装一袋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可以装多少袋？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4" name="组合 13"/>
          <p:cNvGrpSpPr/>
          <p:nvPr/>
        </p:nvGrpSpPr>
        <p:grpSpPr>
          <a:xfrm>
            <a:off x="571472" y="571480"/>
            <a:ext cx="8286808" cy="762839"/>
            <a:chOff x="571472" y="857232"/>
            <a:chExt cx="8286808" cy="762839"/>
          </a:xfrm>
        </p:grpSpPr>
        <p:sp>
          <p:nvSpPr>
            <p:cNvPr id="29706" name="Text Box 8"/>
            <p:cNvSpPr txBox="1">
              <a:spLocks noChangeArrowheads="1"/>
            </p:cNvSpPr>
            <p:nvPr/>
          </p:nvSpPr>
          <p:spPr bwMode="auto">
            <a:xfrm>
              <a:off x="571472" y="857232"/>
              <a:ext cx="8286808" cy="762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4</a:t>
              </a:r>
              <a:r>
                <a:rPr lang="en-US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.</a:t>
              </a:r>
              <a:r>
                <a:rPr lang="en-US" altLang="en-US" sz="3200" dirty="0" smtClean="0">
                  <a:solidFill>
                    <a:srgbClr val="FF0066"/>
                  </a:solidFill>
                  <a:latin typeface="华文楷体" pitchFamily="2" charset="-122"/>
                  <a:ea typeface="华文楷体" pitchFamily="2" charset="-122"/>
                </a:rPr>
                <a:t>(</a:t>
              </a:r>
              <a:r>
                <a:rPr lang="zh-CN" altLang="en-US" sz="3200" dirty="0" smtClean="0">
                  <a:solidFill>
                    <a:srgbClr val="FF0066"/>
                  </a:solidFill>
                  <a:latin typeface="华文楷体" pitchFamily="2" charset="-122"/>
                  <a:ea typeface="华文楷体" pitchFamily="2" charset="-122"/>
                </a:rPr>
                <a:t>开放题</a:t>
              </a:r>
              <a:r>
                <a:rPr lang="en-US" altLang="en-US" sz="3200" dirty="0" smtClean="0">
                  <a:solidFill>
                    <a:srgbClr val="FF0066"/>
                  </a:solidFill>
                  <a:latin typeface="华文楷体" pitchFamily="2" charset="-122"/>
                  <a:ea typeface="华文楷体" pitchFamily="2" charset="-122"/>
                </a:rPr>
                <a:t>)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500298" y="1000108"/>
              <a:ext cx="551946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商店准备把梨装袋进行销售。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18" name="图片 17" descr="az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604" y="1500174"/>
            <a:ext cx="6000792" cy="2071702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857356" y="4643446"/>
            <a:ext cx="26629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</a:rPr>
              <a:t>66</a:t>
            </a:r>
            <a:r>
              <a:rPr lang="en-US" sz="3200" dirty="0" smtClean="0">
                <a:latin typeface="宋体" panose="02010600030101010101" pitchFamily="2" charset="-122"/>
              </a:rPr>
              <a:t>÷</a:t>
            </a:r>
            <a:r>
              <a:rPr lang="en-US" altLang="zh-CN" sz="3200" dirty="0" smtClean="0">
                <a:latin typeface="宋体" panose="02010600030101010101" pitchFamily="2" charset="-122"/>
              </a:rPr>
              <a:t>2</a:t>
            </a:r>
            <a:r>
              <a:rPr lang="en-US" sz="3200" dirty="0" smtClean="0">
                <a:latin typeface="宋体" panose="02010600030101010101" pitchFamily="2" charset="-122"/>
              </a:rPr>
              <a:t>=</a:t>
            </a:r>
            <a:r>
              <a:rPr lang="en-US" altLang="zh-CN" sz="3200" dirty="0" smtClean="0">
                <a:latin typeface="宋体" panose="02010600030101010101" pitchFamily="2" charset="-122"/>
              </a:rPr>
              <a:t>33</a:t>
            </a:r>
            <a:r>
              <a:rPr lang="en-US" sz="3200" dirty="0" smtClean="0">
                <a:latin typeface="宋体" panose="02010600030101010101" pitchFamily="2" charset="-122"/>
              </a:rPr>
              <a:t>(</a:t>
            </a:r>
            <a:r>
              <a:rPr lang="zh-CN" altLang="en-US" sz="3200" dirty="0" smtClean="0">
                <a:latin typeface="宋体" panose="02010600030101010101" pitchFamily="2" charset="-122"/>
              </a:rPr>
              <a:t>袋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85918" y="5500702"/>
            <a:ext cx="34820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答：可以装</a:t>
            </a:r>
            <a:r>
              <a:rPr lang="en-US" altLang="zh-CN" sz="3200" dirty="0" smtClean="0">
                <a:latin typeface="宋体" panose="02010600030101010101" pitchFamily="2" charset="-122"/>
              </a:rPr>
              <a:t>33</a:t>
            </a:r>
            <a:r>
              <a:rPr lang="zh-CN" altLang="en-US" sz="3200" dirty="0" smtClean="0">
                <a:latin typeface="宋体" panose="02010600030101010101" pitchFamily="2" charset="-122"/>
              </a:rPr>
              <a:t>袋。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9" grpId="0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22" name="矩形 21"/>
          <p:cNvSpPr/>
          <p:nvPr/>
        </p:nvSpPr>
        <p:spPr>
          <a:xfrm>
            <a:off x="1285852" y="3714752"/>
            <a:ext cx="408818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你还有什么方案？</a:t>
            </a:r>
          </a:p>
        </p:txBody>
      </p:sp>
      <p:grpSp>
        <p:nvGrpSpPr>
          <p:cNvPr id="3" name="Group 8"/>
          <p:cNvGrpSpPr/>
          <p:nvPr/>
        </p:nvGrpSpPr>
        <p:grpSpPr bwMode="auto">
          <a:xfrm>
            <a:off x="5500694" y="5929330"/>
            <a:ext cx="1943100" cy="525791"/>
            <a:chOff x="1474" y="3702"/>
            <a:chExt cx="952" cy="499"/>
          </a:xfrm>
        </p:grpSpPr>
        <p:sp>
          <p:nvSpPr>
            <p:cNvPr id="15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7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4" name="组合 13"/>
          <p:cNvGrpSpPr/>
          <p:nvPr/>
        </p:nvGrpSpPr>
        <p:grpSpPr>
          <a:xfrm>
            <a:off x="571472" y="571480"/>
            <a:ext cx="8286808" cy="762839"/>
            <a:chOff x="571472" y="857232"/>
            <a:chExt cx="8286808" cy="762839"/>
          </a:xfrm>
        </p:grpSpPr>
        <p:sp>
          <p:nvSpPr>
            <p:cNvPr id="29706" name="Text Box 8"/>
            <p:cNvSpPr txBox="1">
              <a:spLocks noChangeArrowheads="1"/>
            </p:cNvSpPr>
            <p:nvPr/>
          </p:nvSpPr>
          <p:spPr bwMode="auto">
            <a:xfrm>
              <a:off x="571472" y="857232"/>
              <a:ext cx="8286808" cy="762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4</a:t>
              </a:r>
              <a:r>
                <a:rPr lang="en-US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.</a:t>
              </a:r>
              <a:r>
                <a:rPr lang="en-US" altLang="en-US" sz="3200" dirty="0" smtClean="0">
                  <a:solidFill>
                    <a:srgbClr val="FF0066"/>
                  </a:solidFill>
                  <a:latin typeface="华文楷体" pitchFamily="2" charset="-122"/>
                  <a:ea typeface="华文楷体" pitchFamily="2" charset="-122"/>
                </a:rPr>
                <a:t>(</a:t>
              </a:r>
              <a:r>
                <a:rPr lang="zh-CN" altLang="en-US" sz="3200" dirty="0" smtClean="0">
                  <a:solidFill>
                    <a:srgbClr val="FF0066"/>
                  </a:solidFill>
                  <a:latin typeface="华文楷体" pitchFamily="2" charset="-122"/>
                  <a:ea typeface="华文楷体" pitchFamily="2" charset="-122"/>
                </a:rPr>
                <a:t>开放题</a:t>
              </a:r>
              <a:r>
                <a:rPr lang="en-US" altLang="en-US" sz="3200" dirty="0" smtClean="0">
                  <a:solidFill>
                    <a:srgbClr val="FF0066"/>
                  </a:solidFill>
                  <a:latin typeface="华文楷体" pitchFamily="2" charset="-122"/>
                  <a:ea typeface="华文楷体" pitchFamily="2" charset="-122"/>
                </a:rPr>
                <a:t>)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500298" y="1000108"/>
              <a:ext cx="551946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商店准备把梨装袋进行销售。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18" name="图片 17" descr="az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43042" y="1357298"/>
            <a:ext cx="6000792" cy="2286016"/>
          </a:xfrm>
          <a:prstGeom prst="rect">
            <a:avLst/>
          </a:prstGeom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667625" y="333375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642911" y="857232"/>
            <a:ext cx="7286675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（竞赛题）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一把椅子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一张桌子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128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李老师拿了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800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元钱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够买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套这样的桌椅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一张桌子配一把椅子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吗？</a:t>
            </a:r>
          </a:p>
        </p:txBody>
      </p:sp>
      <p:grpSp>
        <p:nvGrpSpPr>
          <p:cNvPr id="3" name="Group 8"/>
          <p:cNvGrpSpPr/>
          <p:nvPr/>
        </p:nvGrpSpPr>
        <p:grpSpPr bwMode="auto">
          <a:xfrm>
            <a:off x="5857884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2143108" y="3929066"/>
            <a:ext cx="38576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　</a:t>
            </a:r>
            <a:r>
              <a:rPr lang="en-US" sz="3200" dirty="0" smtClean="0">
                <a:latin typeface="宋体" panose="02010600030101010101" pitchFamily="2" charset="-122"/>
              </a:rPr>
              <a:t>800÷4=200(</a:t>
            </a:r>
            <a:r>
              <a:rPr lang="zh-CN" altLang="en-US" sz="3200" dirty="0" smtClean="0">
                <a:latin typeface="宋体" panose="02010600030101010101" pitchFamily="2" charset="-122"/>
              </a:rPr>
              <a:t>元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宋体" panose="02010600030101010101" pitchFamily="2" charset="-122"/>
              </a:rPr>
              <a:t>　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71736" y="3143248"/>
            <a:ext cx="3429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46+128=174(</a:t>
            </a:r>
            <a:r>
              <a:rPr lang="zh-CN" altLang="en-US" sz="3200" dirty="0" smtClean="0">
                <a:latin typeface="宋体" panose="02010600030101010101" pitchFamily="2" charset="-122"/>
              </a:rPr>
              <a:t>元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43174" y="4714884"/>
            <a:ext cx="29289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200&gt;174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00298" y="5429264"/>
            <a:ext cx="5786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答：够买</a:t>
            </a:r>
            <a:r>
              <a:rPr lang="en-US" sz="3200" dirty="0" smtClean="0">
                <a:latin typeface="宋体" panose="02010600030101010101" pitchFamily="2" charset="-122"/>
              </a:rPr>
              <a:t>4</a:t>
            </a:r>
            <a:r>
              <a:rPr lang="zh-CN" altLang="en-US" sz="3200" dirty="0" smtClean="0">
                <a:latin typeface="宋体" panose="02010600030101010101" pitchFamily="2" charset="-122"/>
              </a:rPr>
              <a:t>套这样的桌椅。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13" grpId="0"/>
      <p:bldP spid="15" grpId="0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190508xo4fcwycmccqq2m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6024" y="548680"/>
            <a:ext cx="8604448" cy="571335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36712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2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1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6623050" y="44450"/>
            <a:ext cx="2376487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3" tIns="45700" rIns="91403" bIns="45700" anchor="ctr"/>
          <a:lstStyle>
            <a:lvl1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学 习 新 知</a:t>
            </a:r>
          </a:p>
        </p:txBody>
      </p:sp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7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714480" y="2000240"/>
            <a:ext cx="6000792" cy="2786082"/>
            <a:chOff x="1714480" y="1714488"/>
            <a:chExt cx="6000792" cy="2286016"/>
          </a:xfrm>
        </p:grpSpPr>
        <p:pic>
          <p:nvPicPr>
            <p:cNvPr id="20" name="图片 19" descr="er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85918" y="1857364"/>
              <a:ext cx="2114550" cy="1271589"/>
            </a:xfrm>
            <a:prstGeom prst="rect">
              <a:avLst/>
            </a:prstGeom>
          </p:spPr>
        </p:pic>
        <p:pic>
          <p:nvPicPr>
            <p:cNvPr id="21" name="图片 20" descr="re.g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14480" y="3143248"/>
              <a:ext cx="6000792" cy="857256"/>
            </a:xfrm>
            <a:prstGeom prst="rect">
              <a:avLst/>
            </a:prstGeom>
          </p:spPr>
        </p:pic>
        <p:pic>
          <p:nvPicPr>
            <p:cNvPr id="22" name="图片 21" descr="ss.gif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286512" y="1714488"/>
              <a:ext cx="1238250" cy="1343025"/>
            </a:xfrm>
            <a:prstGeom prst="rect">
              <a:avLst/>
            </a:prstGeom>
          </p:spPr>
        </p:pic>
        <p:sp>
          <p:nvSpPr>
            <p:cNvPr id="38" name="圆角矩形标注 37"/>
            <p:cNvSpPr/>
            <p:nvPr/>
          </p:nvSpPr>
          <p:spPr>
            <a:xfrm>
              <a:off x="4286248" y="1928802"/>
              <a:ext cx="1928826" cy="714380"/>
            </a:xfrm>
            <a:prstGeom prst="wedgeRoundRectCallout">
              <a:avLst>
                <a:gd name="adj1" fmla="val 74949"/>
                <a:gd name="adj2" fmla="val -7933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可以把</a:t>
              </a:r>
              <a:r>
                <a:rPr lang="en-US" altLang="zh-CN" sz="2000" dirty="0" smtClean="0">
                  <a:latin typeface="华文楷体" pitchFamily="2" charset="-122"/>
                  <a:ea typeface="华文楷体" pitchFamily="2" charset="-122"/>
                </a:rPr>
                <a:t>120</a:t>
              </a:r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 看成</a:t>
              </a:r>
              <a:r>
                <a:rPr lang="en-US" altLang="zh-CN" sz="2000" dirty="0" smtClean="0">
                  <a:latin typeface="华文楷体" pitchFamily="2" charset="-122"/>
                  <a:ea typeface="华文楷体" pitchFamily="2" charset="-122"/>
                </a:rPr>
                <a:t>12</a:t>
              </a:r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个十。</a:t>
              </a:r>
              <a:endParaRPr lang="zh-CN" altLang="en-US" sz="20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40" name="Text Box 4"/>
          <p:cNvSpPr txBox="1">
            <a:spLocks noChangeArrowheads="1"/>
          </p:cNvSpPr>
          <p:nvPr/>
        </p:nvSpPr>
        <p:spPr bwMode="auto">
          <a:xfrm>
            <a:off x="1928794" y="1643050"/>
            <a:ext cx="590391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120÷3</a:t>
            </a:r>
            <a:r>
              <a:rPr lang="en-US" altLang="zh-CN" sz="32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en-US" altLang="zh-CN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张</a:t>
            </a:r>
            <a:r>
              <a:rPr lang="en-US" altLang="zh-CN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en-US" altLang="zh-CN" sz="3200" b="1" dirty="0" smtClean="0">
                <a:latin typeface="华文楷体" pitchFamily="2" charset="-122"/>
                <a:ea typeface="华文楷体" pitchFamily="2" charset="-122"/>
              </a:rPr>
              <a:t>  </a:t>
            </a:r>
            <a:endParaRPr lang="en-US" altLang="zh-CN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71472" y="4786322"/>
            <a:ext cx="5786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</a:rPr>
              <a:t>12</a:t>
            </a:r>
            <a:r>
              <a:rPr lang="zh-CN" altLang="en-US" sz="2800" dirty="0" smtClean="0">
                <a:latin typeface="宋体" panose="02010600030101010101" pitchFamily="2" charset="-122"/>
              </a:rPr>
              <a:t>沓平均分给</a:t>
            </a:r>
            <a:r>
              <a:rPr lang="en-US" altLang="zh-CN" sz="2800" dirty="0" smtClean="0">
                <a:latin typeface="宋体" panose="02010600030101010101" pitchFamily="2" charset="-122"/>
              </a:rPr>
              <a:t>3</a:t>
            </a:r>
            <a:r>
              <a:rPr lang="zh-CN" altLang="en-US" sz="2800" dirty="0" smtClean="0">
                <a:latin typeface="宋体" panose="02010600030101010101" pitchFamily="2" charset="-122"/>
              </a:rPr>
              <a:t>个班，每班分</a:t>
            </a:r>
            <a:r>
              <a:rPr lang="en-US" altLang="zh-CN" sz="2800" dirty="0" smtClean="0">
                <a:latin typeface="宋体" panose="02010600030101010101" pitchFamily="2" charset="-122"/>
              </a:rPr>
              <a:t>4</a:t>
            </a:r>
            <a:r>
              <a:rPr lang="zh-CN" altLang="en-US" sz="2800" dirty="0" smtClean="0">
                <a:latin typeface="宋体" panose="02010600030101010101" pitchFamily="2" charset="-122"/>
              </a:rPr>
              <a:t>沓。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6143636" y="4929198"/>
            <a:ext cx="2643206" cy="428628"/>
            <a:chOff x="6143636" y="4500570"/>
            <a:chExt cx="2643206" cy="428628"/>
          </a:xfrm>
        </p:grpSpPr>
        <p:sp>
          <p:nvSpPr>
            <p:cNvPr id="45" name="右箭头 44"/>
            <p:cNvSpPr/>
            <p:nvPr/>
          </p:nvSpPr>
          <p:spPr>
            <a:xfrm>
              <a:off x="6143636" y="4643446"/>
              <a:ext cx="642942" cy="142876"/>
            </a:xfrm>
            <a:prstGeom prst="rightArrow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6858016" y="4500570"/>
              <a:ext cx="1928826" cy="428628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altLang="zh-CN" dirty="0" smtClean="0">
                <a:latin typeface="+mn-ea"/>
              </a:endParaRPr>
            </a:p>
            <a:p>
              <a:pPr algn="ctr"/>
              <a:r>
                <a:rPr lang="en-US" altLang="zh-CN" sz="3200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12</a:t>
              </a:r>
              <a:r>
                <a:rPr lang="zh-CN" altLang="en-US" sz="3200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 ÷3=</a:t>
              </a:r>
              <a:r>
                <a:rPr lang="en-US" altLang="zh-CN" sz="3200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endPara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ctr"/>
              <a:endParaRPr lang="zh-CN" altLang="en-US" dirty="0"/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571472" y="5643578"/>
            <a:ext cx="5429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</a:rPr>
              <a:t>12</a:t>
            </a:r>
            <a:r>
              <a:rPr lang="zh-CN" altLang="en-US" sz="2800" dirty="0" smtClean="0">
                <a:latin typeface="宋体" panose="02010600030101010101" pitchFamily="2" charset="-122"/>
              </a:rPr>
              <a:t>个十除以</a:t>
            </a:r>
            <a:r>
              <a:rPr lang="en-US" altLang="zh-CN" sz="2800" dirty="0" smtClean="0">
                <a:latin typeface="宋体" panose="02010600030101010101" pitchFamily="2" charset="-122"/>
              </a:rPr>
              <a:t>3</a:t>
            </a:r>
            <a:r>
              <a:rPr lang="zh-CN" altLang="en-US" sz="2800" dirty="0" smtClean="0">
                <a:latin typeface="宋体" panose="02010600030101010101" pitchFamily="2" charset="-122"/>
              </a:rPr>
              <a:t>是</a:t>
            </a:r>
            <a:r>
              <a:rPr lang="en-US" altLang="zh-CN" sz="2800" dirty="0" smtClean="0">
                <a:latin typeface="宋体" panose="02010600030101010101" pitchFamily="2" charset="-122"/>
              </a:rPr>
              <a:t>4</a:t>
            </a:r>
            <a:r>
              <a:rPr lang="zh-CN" altLang="en-US" sz="2800" dirty="0" smtClean="0">
                <a:latin typeface="宋体" panose="02010600030101010101" pitchFamily="2" charset="-122"/>
              </a:rPr>
              <a:t>个十，就是</a:t>
            </a:r>
            <a:r>
              <a:rPr lang="en-US" altLang="zh-CN" sz="2800" dirty="0" smtClean="0">
                <a:latin typeface="宋体" panose="02010600030101010101" pitchFamily="2" charset="-122"/>
              </a:rPr>
              <a:t>40</a:t>
            </a:r>
            <a:r>
              <a:rPr lang="zh-CN" altLang="en-US" sz="2800" dirty="0" smtClean="0">
                <a:latin typeface="宋体" panose="02010600030101010101" pitchFamily="2" charset="-122"/>
              </a:rPr>
              <a:t>。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071934" y="1643050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</a:rPr>
              <a:t>40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643570" y="5643578"/>
            <a:ext cx="3214678" cy="428628"/>
            <a:chOff x="5929322" y="5715016"/>
            <a:chExt cx="3214678" cy="428628"/>
          </a:xfrm>
        </p:grpSpPr>
        <p:sp>
          <p:nvSpPr>
            <p:cNvPr id="48" name="右箭头 47"/>
            <p:cNvSpPr/>
            <p:nvPr/>
          </p:nvSpPr>
          <p:spPr>
            <a:xfrm>
              <a:off x="5929322" y="5857892"/>
              <a:ext cx="642942" cy="142876"/>
            </a:xfrm>
            <a:prstGeom prst="rightArrow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6715108" y="5715016"/>
              <a:ext cx="2428892" cy="428628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altLang="zh-CN" dirty="0" smtClean="0">
                <a:latin typeface="+mn-ea"/>
              </a:endParaRPr>
            </a:p>
            <a:p>
              <a:pPr algn="ctr"/>
              <a:r>
                <a:rPr lang="en-US" altLang="zh-CN" sz="3200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120</a:t>
              </a:r>
              <a:r>
                <a:rPr lang="zh-CN" altLang="en-US" sz="3200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 ÷3=</a:t>
              </a:r>
              <a:r>
                <a:rPr lang="en-US" altLang="zh-CN" sz="3200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40</a:t>
              </a:r>
              <a:endPara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ctr"/>
              <a:endParaRPr lang="zh-CN" altLang="en-US" dirty="0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14348" y="571480"/>
            <a:ext cx="7643866" cy="1077218"/>
            <a:chOff x="714348" y="571480"/>
            <a:chExt cx="7643866" cy="1077218"/>
          </a:xfrm>
        </p:grpSpPr>
        <p:sp>
          <p:nvSpPr>
            <p:cNvPr id="37" name="矩形 36"/>
            <p:cNvSpPr/>
            <p:nvPr/>
          </p:nvSpPr>
          <p:spPr>
            <a:xfrm>
              <a:off x="1571604" y="571480"/>
              <a:ext cx="6786610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3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个班上手工课一共用去</a:t>
              </a:r>
              <a:r>
                <a:rPr 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120</a:t>
              </a:r>
            </a:p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张彩色手工纸，平均每班用了多少张？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714348" y="571480"/>
              <a:ext cx="857256" cy="500066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例</a:t>
              </a:r>
              <a:r>
                <a:rPr lang="en-US" altLang="zh-CN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  <a:endParaRPr lang="zh-CN" altLang="en-US" sz="28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utoUpdateAnimBg="0"/>
      <p:bldP spid="44" grpId="0"/>
      <p:bldP spid="47" grpId="0"/>
      <p:bldP spid="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857224" y="1643050"/>
            <a:ext cx="7786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000100" y="1071546"/>
            <a:ext cx="49680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页做一做第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214414" y="2285992"/>
            <a:ext cx="1755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15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2857488" y="2285992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</a:rPr>
              <a:t>3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214414" y="571480"/>
            <a:ext cx="2071702" cy="42862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巩固提高 </a:t>
            </a:r>
            <a:endParaRPr lang="zh-CN" altLang="en-US" sz="3200" dirty="0"/>
          </a:p>
        </p:txBody>
      </p:sp>
      <p:sp>
        <p:nvSpPr>
          <p:cNvPr id="19" name="矩形 18"/>
          <p:cNvSpPr/>
          <p:nvPr/>
        </p:nvSpPr>
        <p:spPr>
          <a:xfrm>
            <a:off x="5357818" y="2357430"/>
            <a:ext cx="19479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280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1214414" y="3929066"/>
            <a:ext cx="19479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150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5357818" y="3857628"/>
            <a:ext cx="21403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2800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143768" y="2357430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</a:rPr>
              <a:t>40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928926" y="3929066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</a:rPr>
              <a:t>30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215206" y="3786190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</a:rPr>
              <a:t>400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22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2357422" y="1142984"/>
            <a:ext cx="43577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3=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（张）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2910" y="3643314"/>
            <a:ext cx="80010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66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可以分成</a:t>
            </a:r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个十和</a:t>
            </a:r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个一</a:t>
            </a:r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,6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个十平均分成</a:t>
            </a:r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份</a:t>
            </a:r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每份是</a:t>
            </a:r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个十</a:t>
            </a:r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,6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个一平均分成</a:t>
            </a:r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份</a:t>
            </a:r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每份是</a:t>
            </a:r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个一</a:t>
            </a:r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,2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个十和</a:t>
            </a:r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个一合起来就是</a:t>
            </a:r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22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6" name="图片 5" descr="6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4" y="1571612"/>
            <a:ext cx="6500858" cy="2071702"/>
          </a:xfrm>
          <a:prstGeom prst="rect">
            <a:avLst/>
          </a:prstGeom>
        </p:spPr>
      </p:pic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2428860" y="4929198"/>
            <a:ext cx="3143272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        </a:t>
            </a:r>
            <a:r>
              <a:rPr lang="en-US" altLang="zh-CN" sz="2800" b="1" dirty="0" smtClean="0">
                <a:latin typeface="宋体" panose="02010600030101010101" pitchFamily="2" charset="-122"/>
              </a:rPr>
              <a:t>60÷3=20</a:t>
            </a:r>
            <a:endParaRPr lang="en-US" altLang="zh-CN" sz="2800" b="1" dirty="0">
              <a:latin typeface="宋体" panose="02010600030101010101" pitchFamily="2" charset="-122"/>
            </a:endParaRPr>
          </a:p>
          <a:p>
            <a:r>
              <a:rPr lang="en-US" altLang="zh-CN" sz="2800" b="1" dirty="0">
                <a:latin typeface="宋体" panose="02010600030101010101" pitchFamily="2" charset="-122"/>
              </a:rPr>
              <a:t>     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   </a:t>
            </a:r>
            <a:r>
              <a:rPr lang="en-US" altLang="zh-CN" sz="2800" b="1" dirty="0" smtClean="0">
                <a:latin typeface="宋体" panose="02010600030101010101" pitchFamily="2" charset="-122"/>
              </a:rPr>
              <a:t>6÷3=2</a:t>
            </a:r>
            <a:endParaRPr lang="en-US" altLang="zh-CN" sz="2800" b="1" dirty="0">
              <a:latin typeface="宋体" panose="02010600030101010101" pitchFamily="2" charset="-122"/>
            </a:endParaRPr>
          </a:p>
          <a:p>
            <a:r>
              <a:rPr lang="en-US" altLang="zh-CN" sz="2800" b="1" dirty="0">
                <a:latin typeface="宋体" panose="02010600030101010101" pitchFamily="2" charset="-122"/>
              </a:rPr>
              <a:t>     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   </a:t>
            </a:r>
            <a:r>
              <a:rPr lang="en-US" altLang="zh-CN" sz="2800" b="1" dirty="0" smtClean="0">
                <a:latin typeface="宋体" panose="02010600030101010101" pitchFamily="2" charset="-122"/>
              </a:rPr>
              <a:t>20+2=22</a:t>
            </a:r>
            <a:endParaRPr lang="en-US" altLang="zh-CN" sz="2800" b="1" dirty="0">
              <a:latin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57620" y="1071546"/>
            <a:ext cx="78581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3200" spc="-300" dirty="0" smtClean="0">
                <a:solidFill>
                  <a:srgbClr val="C00000"/>
                </a:solidFill>
                <a:latin typeface="+mn-ea"/>
                <a:ea typeface="+mn-ea"/>
              </a:rPr>
              <a:t>22</a:t>
            </a:r>
            <a:endParaRPr lang="zh-CN" altLang="en-US" sz="3200" spc="-3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57158" y="691202"/>
            <a:ext cx="8572528" cy="523220"/>
            <a:chOff x="357158" y="571480"/>
            <a:chExt cx="8572528" cy="523220"/>
          </a:xfrm>
        </p:grpSpPr>
        <p:grpSp>
          <p:nvGrpSpPr>
            <p:cNvPr id="10" name="组合 9"/>
            <p:cNvGrpSpPr/>
            <p:nvPr/>
          </p:nvGrpSpPr>
          <p:grpSpPr>
            <a:xfrm>
              <a:off x="714348" y="571480"/>
              <a:ext cx="8215338" cy="523220"/>
              <a:chOff x="714348" y="571480"/>
              <a:chExt cx="8215338" cy="523220"/>
            </a:xfrm>
          </p:grpSpPr>
          <p:pic>
            <p:nvPicPr>
              <p:cNvPr id="7" name="图片 6" descr="7.gif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14348" y="642918"/>
                <a:ext cx="523875" cy="371475"/>
              </a:xfrm>
              <a:prstGeom prst="rect">
                <a:avLst/>
              </a:prstGeom>
            </p:spPr>
          </p:pic>
          <p:sp>
            <p:nvSpPr>
              <p:cNvPr id="9" name="矩形 8"/>
              <p:cNvSpPr/>
              <p:nvPr/>
            </p:nvSpPr>
            <p:spPr>
              <a:xfrm>
                <a:off x="1142976" y="571480"/>
                <a:ext cx="7786710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把 </a:t>
                </a:r>
                <a:r>
                  <a:rPr lang="en-US" sz="28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66</a:t>
                </a:r>
                <a:r>
                  <a:rPr lang="zh-CN" altLang="en-US" sz="28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张彩色手工纸平均分给</a:t>
                </a:r>
                <a:r>
                  <a:rPr lang="en-US" sz="28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3</a:t>
                </a:r>
                <a:r>
                  <a:rPr lang="zh-CN" altLang="en-US" sz="28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人</a:t>
                </a:r>
                <a:r>
                  <a:rPr lang="en-US" sz="28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,</a:t>
                </a:r>
                <a:r>
                  <a:rPr lang="zh-CN" altLang="en-US" sz="28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每人得到多少张？</a:t>
                </a:r>
                <a:endPara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  <p:sp>
          <p:nvSpPr>
            <p:cNvPr id="13" name="矩形 12"/>
            <p:cNvSpPr/>
            <p:nvPr/>
          </p:nvSpPr>
          <p:spPr>
            <a:xfrm>
              <a:off x="357158" y="642918"/>
              <a:ext cx="857256" cy="428628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例</a:t>
              </a:r>
              <a:r>
                <a:rPr lang="en-US" altLang="zh-CN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3</a:t>
              </a:r>
              <a:endParaRPr lang="zh-CN" altLang="en-US" sz="28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5" grpId="0"/>
      <p:bldP spid="11" grpId="0" autoUpdateAnimBg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857224" y="1643050"/>
            <a:ext cx="7786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071538" y="1285860"/>
            <a:ext cx="49680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页做一做第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214414" y="2285992"/>
            <a:ext cx="1755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80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2643174" y="2285992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</a:rPr>
              <a:t>40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357818" y="2357430"/>
            <a:ext cx="1755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46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1214414" y="3929066"/>
            <a:ext cx="1755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88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5286380" y="3929066"/>
            <a:ext cx="1755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64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858016" y="2357430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</a:rPr>
              <a:t>23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643174" y="3929066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</a:rPr>
              <a:t>44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786578" y="3929066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</a:rPr>
              <a:t>32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pic>
        <p:nvPicPr>
          <p:cNvPr id="13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3636" y="5715016"/>
            <a:ext cx="1655763" cy="876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18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6143636" y="6072206"/>
            <a:ext cx="1612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上凸带形 14"/>
          <p:cNvSpPr/>
          <p:nvPr/>
        </p:nvSpPr>
        <p:spPr>
          <a:xfrm>
            <a:off x="1000100" y="428604"/>
            <a:ext cx="3214710" cy="642942"/>
          </a:xfrm>
          <a:prstGeom prst="ribbon2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巩固练习 </a:t>
            </a:r>
            <a:endParaRPr lang="zh-CN" altLang="en-US" sz="2800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22" grpId="0"/>
      <p:bldP spid="23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857224" y="714356"/>
            <a:ext cx="47149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spc="-3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教材 第</a:t>
            </a:r>
            <a:r>
              <a:rPr lang="en-US" altLang="zh-CN" sz="3200" spc="-3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14</a:t>
            </a:r>
            <a:r>
              <a:rPr lang="zh-CN" altLang="en-US" sz="3200" spc="-3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页练习三第</a:t>
            </a:r>
            <a:r>
              <a:rPr lang="en-US" altLang="zh-CN" sz="3200" spc="-3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spc="-3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题。</a:t>
            </a:r>
            <a:endParaRPr lang="zh-CN" altLang="en-US" sz="3200" spc="-3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571472" y="2357430"/>
          <a:ext cx="8286811" cy="22331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11521"/>
                <a:gridCol w="1194032"/>
                <a:gridCol w="1194032"/>
                <a:gridCol w="1194032"/>
                <a:gridCol w="1194032"/>
                <a:gridCol w="1194032"/>
                <a:gridCol w="905130"/>
              </a:tblGrid>
              <a:tr h="857256"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华文楷体" pitchFamily="2" charset="-122"/>
                          <a:ea typeface="华文楷体" pitchFamily="2" charset="-122"/>
                        </a:rPr>
                        <a:t>被除数</a:t>
                      </a:r>
                      <a:endParaRPr lang="zh-CN" altLang="en-US" sz="32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3200" b="1" dirty="0" smtClean="0">
                          <a:latin typeface="华文楷体" pitchFamily="2" charset="-122"/>
                          <a:ea typeface="华文楷体" pitchFamily="2" charset="-122"/>
                        </a:rPr>
                        <a:t>400</a:t>
                      </a:r>
                      <a:endParaRPr lang="zh-CN" altLang="en-US" sz="32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3200" b="1" dirty="0" smtClean="0">
                          <a:latin typeface="华文楷体" pitchFamily="2" charset="-122"/>
                          <a:ea typeface="华文楷体" pitchFamily="2" charset="-122"/>
                        </a:rPr>
                        <a:t>270</a:t>
                      </a:r>
                      <a:endParaRPr lang="zh-CN" altLang="en-US" sz="32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3200" b="1" dirty="0" smtClean="0">
                          <a:latin typeface="华文楷体" pitchFamily="2" charset="-122"/>
                          <a:ea typeface="华文楷体" pitchFamily="2" charset="-122"/>
                        </a:rPr>
                        <a:t>720</a:t>
                      </a:r>
                      <a:endParaRPr lang="zh-CN" altLang="en-US" sz="32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3200" b="1" dirty="0" smtClean="0">
                          <a:latin typeface="华文楷体" pitchFamily="2" charset="-122"/>
                          <a:ea typeface="华文楷体" pitchFamily="2" charset="-122"/>
                        </a:rPr>
                        <a:t>63</a:t>
                      </a:r>
                      <a:endParaRPr lang="zh-CN" altLang="en-US" sz="32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3200" b="1" dirty="0" smtClean="0">
                          <a:latin typeface="华文楷体" pitchFamily="2" charset="-122"/>
                          <a:ea typeface="华文楷体" pitchFamily="2" charset="-122"/>
                        </a:rPr>
                        <a:t>84</a:t>
                      </a:r>
                      <a:endParaRPr lang="zh-CN" altLang="en-US" sz="32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3200" b="1" dirty="0" smtClean="0">
                          <a:latin typeface="华文楷体" pitchFamily="2" charset="-122"/>
                          <a:ea typeface="华文楷体" pitchFamily="2" charset="-122"/>
                        </a:rPr>
                        <a:t>99</a:t>
                      </a:r>
                      <a:endParaRPr lang="zh-CN" altLang="en-US" sz="32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</a:tr>
              <a:tr h="687958"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华文楷体" pitchFamily="2" charset="-122"/>
                          <a:ea typeface="华文楷体" pitchFamily="2" charset="-122"/>
                        </a:rPr>
                        <a:t>除数</a:t>
                      </a:r>
                      <a:endParaRPr lang="zh-CN" altLang="en-US" sz="32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3200" b="1" dirty="0" smtClean="0">
                          <a:latin typeface="华文楷体" pitchFamily="2" charset="-122"/>
                          <a:ea typeface="华文楷体" pitchFamily="2" charset="-122"/>
                        </a:rPr>
                        <a:t>2</a:t>
                      </a:r>
                      <a:endParaRPr lang="zh-CN" altLang="en-US" sz="32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3200" b="1" dirty="0" smtClean="0">
                          <a:latin typeface="华文楷体" pitchFamily="2" charset="-122"/>
                          <a:ea typeface="华文楷体" pitchFamily="2" charset="-122"/>
                        </a:rPr>
                        <a:t>3</a:t>
                      </a:r>
                      <a:endParaRPr lang="zh-CN" altLang="en-US" sz="32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3200" b="1" dirty="0" smtClean="0">
                          <a:latin typeface="华文楷体" pitchFamily="2" charset="-122"/>
                          <a:ea typeface="华文楷体" pitchFamily="2" charset="-122"/>
                        </a:rPr>
                        <a:t>9</a:t>
                      </a:r>
                      <a:endParaRPr lang="zh-CN" altLang="en-US" sz="32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3200" b="1" dirty="0" smtClean="0">
                          <a:latin typeface="华文楷体" pitchFamily="2" charset="-122"/>
                          <a:ea typeface="华文楷体" pitchFamily="2" charset="-122"/>
                        </a:rPr>
                        <a:t>3</a:t>
                      </a:r>
                      <a:endParaRPr lang="zh-CN" altLang="en-US" sz="32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3200" b="1" dirty="0" smtClean="0">
                          <a:latin typeface="华文楷体" pitchFamily="2" charset="-122"/>
                          <a:ea typeface="华文楷体" pitchFamily="2" charset="-122"/>
                        </a:rPr>
                        <a:t>2</a:t>
                      </a:r>
                      <a:endParaRPr lang="zh-CN" altLang="en-US" sz="32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3200" b="1" dirty="0" smtClean="0">
                          <a:latin typeface="华文楷体" pitchFamily="2" charset="-122"/>
                          <a:ea typeface="华文楷体" pitchFamily="2" charset="-122"/>
                        </a:rPr>
                        <a:t>3</a:t>
                      </a:r>
                      <a:endParaRPr lang="zh-CN" altLang="en-US" sz="32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</a:tr>
              <a:tr h="687958"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华文楷体" pitchFamily="2" charset="-122"/>
                          <a:ea typeface="华文楷体" pitchFamily="2" charset="-122"/>
                        </a:rPr>
                        <a:t> 商</a:t>
                      </a:r>
                      <a:endParaRPr lang="zh-CN" altLang="en-US" sz="32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32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32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32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32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32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32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000232" y="4000504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200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14678" y="4000504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90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29124" y="4000504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80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72132" y="4000504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21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86578" y="4000504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42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000992" y="4000504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33</a:t>
            </a:r>
            <a:endParaRPr lang="zh-CN" altLang="en-US" sz="3200" dirty="0">
              <a:latin typeface="+mn-ea"/>
              <a:ea typeface="+mn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14348" y="1500174"/>
            <a:ext cx="4788419" cy="584775"/>
            <a:chOff x="785786" y="1571612"/>
            <a:chExt cx="4788419" cy="584775"/>
          </a:xfrm>
        </p:grpSpPr>
        <p:sp>
          <p:nvSpPr>
            <p:cNvPr id="8" name="TextBox 7"/>
            <p:cNvSpPr txBox="1"/>
            <p:nvPr/>
          </p:nvSpPr>
          <p:spPr>
            <a:xfrm>
              <a:off x="785786" y="1571612"/>
              <a:ext cx="6429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6.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285852" y="1571612"/>
              <a:ext cx="428835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说一说你是怎样想的。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928662" y="428604"/>
            <a:ext cx="47149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spc="-3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教材 第</a:t>
            </a:r>
            <a:r>
              <a:rPr lang="en-US" altLang="zh-CN" sz="3200" spc="-3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14</a:t>
            </a:r>
            <a:r>
              <a:rPr lang="zh-CN" altLang="en-US" sz="3200" spc="-3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页练习三第</a:t>
            </a:r>
            <a:r>
              <a:rPr lang="en-US" altLang="zh-CN" sz="3200" spc="-3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3200" spc="-3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spc="-3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2910" y="986837"/>
            <a:ext cx="821537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公园运来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盆花，准备摆在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个花坛里。平均每个花坛摆多少盆花？如果摆在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个花坛里呢？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43042" y="4000504"/>
            <a:ext cx="60722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答：平均每个花坛摆</a:t>
            </a:r>
            <a:r>
              <a:rPr lang="en-US" altLang="zh-CN" sz="3200" dirty="0" smtClean="0">
                <a:latin typeface="+mn-ea"/>
                <a:ea typeface="+mn-ea"/>
              </a:rPr>
              <a:t>44</a:t>
            </a:r>
            <a:r>
              <a:rPr lang="zh-CN" altLang="en-US" sz="3200" dirty="0" smtClean="0">
                <a:latin typeface="+mn-ea"/>
                <a:ea typeface="+mn-ea"/>
              </a:rPr>
              <a:t>盆。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14480" y="3286124"/>
            <a:ext cx="44291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88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 ÷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2=44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（盆）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643042" y="4786322"/>
            <a:ext cx="44291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88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 ÷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4=22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（盆）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00166" y="5357826"/>
            <a:ext cx="64294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答：摆</a:t>
            </a:r>
            <a:r>
              <a:rPr lang="en-US" altLang="zh-CN" sz="3200" dirty="0" smtClean="0">
                <a:latin typeface="+mn-ea"/>
                <a:ea typeface="+mn-ea"/>
              </a:rPr>
              <a:t>4</a:t>
            </a:r>
            <a:r>
              <a:rPr lang="zh-CN" altLang="en-US" sz="3200" dirty="0" smtClean="0">
                <a:latin typeface="+mn-ea"/>
                <a:ea typeface="+mn-ea"/>
              </a:rPr>
              <a:t>个花坛，每个花坛摆</a:t>
            </a:r>
            <a:r>
              <a:rPr lang="en-US" altLang="zh-CN" sz="3200" dirty="0" smtClean="0">
                <a:latin typeface="+mn-ea"/>
                <a:ea typeface="+mn-ea"/>
              </a:rPr>
              <a:t>22</a:t>
            </a:r>
            <a:r>
              <a:rPr lang="zh-CN" altLang="en-US" sz="3200" dirty="0" smtClean="0">
                <a:latin typeface="+mn-ea"/>
                <a:ea typeface="+mn-ea"/>
              </a:rPr>
              <a:t>盆。</a:t>
            </a:r>
            <a:endParaRPr lang="zh-CN" alt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000100" y="428604"/>
            <a:ext cx="47149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spc="-3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教材 第</a:t>
            </a:r>
            <a:r>
              <a:rPr lang="en-US" altLang="zh-CN" sz="3200" spc="-3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14</a:t>
            </a:r>
            <a:r>
              <a:rPr lang="zh-CN" altLang="en-US" sz="3200" spc="-3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页练习三第</a:t>
            </a:r>
            <a:r>
              <a:rPr lang="en-US" altLang="zh-CN" sz="3200" spc="-3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spc="-3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spc="-3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2910" y="1142984"/>
            <a:ext cx="821537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 startAt="8"/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一只东北虎的体重是一只鸵鸟的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倍，是一只企鹅的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倍。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9" name="图片 8" descr="333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62" y="2285992"/>
            <a:ext cx="7358114" cy="328614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071934" y="5072074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90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00826" y="5072074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40</a:t>
            </a:r>
            <a:endParaRPr lang="zh-CN" altLang="en-US" sz="2800" dirty="0">
              <a:latin typeface="+mn-ea"/>
              <a:ea typeface="+mn-ea"/>
            </a:endParaRPr>
          </a:p>
        </p:txBody>
      </p:sp>
      <p:grpSp>
        <p:nvGrpSpPr>
          <p:cNvPr id="12" name="组合 9"/>
          <p:cNvGrpSpPr/>
          <p:nvPr/>
        </p:nvGrpSpPr>
        <p:grpSpPr>
          <a:xfrm>
            <a:off x="6072198" y="5837357"/>
            <a:ext cx="1656809" cy="877791"/>
            <a:chOff x="5939527" y="5733256"/>
            <a:chExt cx="1656809" cy="877791"/>
          </a:xfrm>
        </p:grpSpPr>
        <p:pic>
          <p:nvPicPr>
            <p:cNvPr id="14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演示文稿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1003</Words>
  <Application>WPS 演示</Application>
  <PresentationFormat>全屏显示(4:3)</PresentationFormat>
  <Paragraphs>247</Paragraphs>
  <Slides>23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Office 主题</vt:lpstr>
      <vt:lpstr>演示文稿1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人教版数学三年级下册第2单元</dc:title>
  <dc:creator>吉林梓翰教育图书有限公司</dc:creator>
  <cp:lastModifiedBy>lenovop</cp:lastModifiedBy>
  <cp:revision>817</cp:revision>
  <dcterms:created xsi:type="dcterms:W3CDTF">2015-11-21T07:20:00Z</dcterms:created>
  <dcterms:modified xsi:type="dcterms:W3CDTF">2021-11-01T03:11:46Z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